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949" autoAdjust="0"/>
  </p:normalViewPr>
  <p:slideViewPr>
    <p:cSldViewPr>
      <p:cViewPr varScale="1">
        <p:scale>
          <a:sx n="65" d="100"/>
          <a:sy n="65" d="100"/>
        </p:scale>
        <p:origin x="66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28C4D8E1-2DC1-4448-83AD-334A8ED18E10}" type="datetimeFigureOut">
              <a:rPr lang="en-US" smtClean="0"/>
              <a:pPr/>
              <a:t>8/22/2018</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96DED7-D196-4256-A5AB-392FD68AD15C}" type="slidenum">
              <a:rPr lang="en-US" smtClean="0"/>
              <a:pPr/>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96DED7-D196-4256-A5AB-392FD68AD15C}"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96DED7-D196-4256-A5AB-392FD68AD15C}"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a:xfrm>
            <a:off x="3859305" y="6423585"/>
            <a:ext cx="3316941" cy="365125"/>
          </a:xfrm>
        </p:spPr>
        <p:txBody>
          <a:bodyPr/>
          <a:lstStyle/>
          <a:p>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C296DED7-D196-4256-A5AB-392FD68AD15C}" type="slidenum">
              <a:rPr lang="en-US" smtClean="0"/>
              <a:pPr/>
              <a:t>‹#›</a:t>
            </a:fld>
            <a:endParaRPr lang="en-US" dirty="0"/>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96DED7-D196-4256-A5AB-392FD68AD15C}" type="slidenum">
              <a:rPr lang="en-US" smtClean="0"/>
              <a:pPr/>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C296DED7-D196-4256-A5AB-392FD68AD15C}"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C296DED7-D196-4256-A5AB-392FD68AD15C}"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C296DED7-D196-4256-A5AB-392FD68AD15C}" type="slidenum">
              <a:rPr lang="en-US" smtClean="0"/>
              <a:pPr/>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96DED7-D196-4256-A5AB-392FD68AD15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96DED7-D196-4256-A5AB-392FD68AD15C}" type="slidenum">
              <a:rPr lang="en-US" smtClean="0"/>
              <a:pP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96DED7-D196-4256-A5AB-392FD68AD15C}" type="slidenum">
              <a:rPr lang="en-US" smtClean="0"/>
              <a:pPr/>
              <a:t>‹#›</a:t>
            </a:fld>
            <a:endParaRPr lang="en-US" dirty="0"/>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96DED7-D196-4256-A5AB-392FD68AD15C}" type="slidenum">
              <a:rPr lang="en-US" smtClean="0"/>
              <a:pP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28C4D8E1-2DC1-4448-83AD-334A8ED18E10}" type="datetimeFigureOut">
              <a:rPr lang="en-US" smtClean="0"/>
              <a:pPr/>
              <a:t>8/22/2018</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28C4D8E1-2DC1-4448-83AD-334A8ED18E10}" type="datetimeFigureOut">
              <a:rPr lang="en-US" smtClean="0"/>
              <a:pPr/>
              <a:t>8/22/2018</a:t>
            </a:fld>
            <a:endParaRPr lang="en-US" dirty="0"/>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305800" y="6248774"/>
            <a:ext cx="554038" cy="365125"/>
          </a:xfrm>
        </p:spPr>
        <p:txBody>
          <a:bodyPr/>
          <a:lstStyle/>
          <a:p>
            <a:fld id="{C296DED7-D196-4256-A5AB-392FD68AD15C}" type="slidenum">
              <a:rPr lang="en-US" smtClean="0"/>
              <a:pPr/>
              <a:t>‹#›</a:t>
            </a:fld>
            <a:endParaRPr lang="en-US" dirty="0"/>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96DED7-D196-4256-A5AB-392FD68AD15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96DED7-D196-4256-A5AB-392FD68AD15C}" type="slidenum">
              <a:rPr lang="en-US" smtClean="0"/>
              <a:pPr/>
              <a:t>‹#›</a:t>
            </a:fld>
            <a:endParaRPr lang="en-US"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C296DED7-D196-4256-A5AB-392FD68AD15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8C4D8E1-2DC1-4448-83AD-334A8ED18E10}" type="datetimeFigureOut">
              <a:rPr lang="en-US" smtClean="0"/>
              <a:pPr/>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96DED7-D196-4256-A5AB-392FD68AD15C}" type="slidenum">
              <a:rPr lang="en-US" smtClean="0"/>
              <a:pPr/>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28C4D8E1-2DC1-4448-83AD-334A8ED18E10}" type="datetimeFigureOut">
              <a:rPr lang="en-US" smtClean="0"/>
              <a:pPr/>
              <a:t>8/22/2018</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C296DED7-D196-4256-A5AB-392FD68AD15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zalewski@wcpss.ne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zalewskipchs.weebly.co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2895600" y="4572000"/>
            <a:ext cx="3657600" cy="1676400"/>
          </a:xfrm>
        </p:spPr>
        <p:txBody>
          <a:bodyPr>
            <a:noAutofit/>
          </a:bodyPr>
          <a:lstStyle/>
          <a:p>
            <a:pPr algn="ctr"/>
            <a:r>
              <a:rPr lang="en-US" sz="3600" b="1" dirty="0" smtClean="0">
                <a:ln>
                  <a:solidFill>
                    <a:srgbClr val="000000"/>
                  </a:solidFill>
                </a:ln>
                <a:solidFill>
                  <a:srgbClr val="000000"/>
                </a:solidFill>
              </a:rPr>
              <a:t>Mrs. Emily Zalewski</a:t>
            </a:r>
          </a:p>
          <a:p>
            <a:pPr algn="ctr"/>
            <a:r>
              <a:rPr lang="en-US" sz="2400" b="1" dirty="0" smtClean="0">
                <a:ln>
                  <a:solidFill>
                    <a:srgbClr val="000000"/>
                  </a:solidFill>
                </a:ln>
                <a:solidFill>
                  <a:srgbClr val="000000"/>
                </a:solidFill>
                <a:hlinkClick r:id="rId2"/>
              </a:rPr>
              <a:t>ezalewski@wcpss.net</a:t>
            </a:r>
            <a:r>
              <a:rPr lang="en-US" sz="3600" b="1" dirty="0" smtClean="0">
                <a:ln>
                  <a:solidFill>
                    <a:srgbClr val="000000"/>
                  </a:solidFill>
                </a:ln>
                <a:solidFill>
                  <a:srgbClr val="000000"/>
                </a:solidFill>
              </a:rPr>
              <a:t> </a:t>
            </a:r>
          </a:p>
          <a:p>
            <a:pPr algn="ctr"/>
            <a:r>
              <a:rPr lang="en-US" sz="2400" b="1" dirty="0" smtClean="0">
                <a:ln>
                  <a:solidFill>
                    <a:srgbClr val="000000"/>
                  </a:solidFill>
                </a:ln>
                <a:solidFill>
                  <a:srgbClr val="000000"/>
                </a:solidFill>
              </a:rPr>
              <a:t>919-463-8656</a:t>
            </a:r>
            <a:endParaRPr lang="en-US" sz="2400" b="1" dirty="0">
              <a:ln>
                <a:solidFill>
                  <a:srgbClr val="000000"/>
                </a:solidFill>
              </a:ln>
              <a:solidFill>
                <a:srgbClr val="000000"/>
              </a:solidFill>
            </a:endParaRPr>
          </a:p>
        </p:txBody>
      </p:sp>
      <p:sp>
        <p:nvSpPr>
          <p:cNvPr id="4" name="Title 6"/>
          <p:cNvSpPr txBox="1">
            <a:spLocks/>
          </p:cNvSpPr>
          <p:nvPr/>
        </p:nvSpPr>
        <p:spPr>
          <a:xfrm>
            <a:off x="20472" y="1524000"/>
            <a:ext cx="8763000" cy="1524000"/>
          </a:xfrm>
          <a:prstGeom prst="rect">
            <a:avLst/>
          </a:prstGeom>
        </p:spPr>
        <p:txBody>
          <a:bodyPr vert="horz" anchor="t">
            <a:noAutofit/>
          </a:bodyPr>
          <a:lstStyle/>
          <a:p>
            <a:pPr marL="0" marR="9144" lvl="0" indent="0" algn="ctr" defTabSz="914400" rtl="0" eaLnBrk="1" fontAlgn="auto" latinLnBrk="0" hangingPunct="1">
              <a:lnSpc>
                <a:spcPct val="100000"/>
              </a:lnSpc>
              <a:spcBef>
                <a:spcPct val="0"/>
              </a:spcBef>
              <a:spcAft>
                <a:spcPts val="0"/>
              </a:spcAft>
              <a:buClrTx/>
              <a:buSzTx/>
              <a:buFontTx/>
              <a:buNone/>
              <a:tabLst/>
              <a:defRPr/>
            </a:pPr>
            <a:r>
              <a:rPr lang="en-US" sz="4800" b="1" cap="small" dirty="0" smtClean="0">
                <a:solidFill>
                  <a:schemeClr val="tx2"/>
                </a:solidFill>
                <a:effectLst>
                  <a:reflection blurRad="12700" stA="34000" endA="740" endPos="53000" dir="5400000" sy="-100000" algn="bl" rotWithShape="0"/>
                </a:effectLst>
                <a:latin typeface="+mj-lt"/>
                <a:ea typeface="+mj-ea"/>
                <a:cs typeface="+mj-cs"/>
              </a:rPr>
              <a:t>WELCOME TO </a:t>
            </a:r>
          </a:p>
          <a:p>
            <a:pPr marL="0" marR="9144" lvl="0" indent="0" algn="ctr" defTabSz="914400" rtl="0" eaLnBrk="1" fontAlgn="auto" latinLnBrk="0" hangingPunct="1">
              <a:lnSpc>
                <a:spcPct val="100000"/>
              </a:lnSpc>
              <a:spcBef>
                <a:spcPct val="0"/>
              </a:spcBef>
              <a:spcAft>
                <a:spcPts val="0"/>
              </a:spcAft>
              <a:buClrTx/>
              <a:buSzTx/>
              <a:buFontTx/>
              <a:buNone/>
              <a:tabLst/>
              <a:defRPr/>
            </a:pPr>
            <a:r>
              <a:rPr lang="en-US" sz="4800" b="1" cap="small" dirty="0" smtClean="0">
                <a:solidFill>
                  <a:schemeClr val="tx2"/>
                </a:solidFill>
                <a:effectLst>
                  <a:reflection blurRad="12700" stA="34000" endA="740" endPos="53000" dir="5400000" sy="-100000" algn="bl" rotWithShape="0"/>
                </a:effectLst>
                <a:latin typeface="+mj-lt"/>
                <a:ea typeface="+mj-ea"/>
                <a:cs typeface="+mj-cs"/>
              </a:rPr>
              <a:t>BIOLOGY</a:t>
            </a:r>
            <a:endParaRPr kumimoji="0" lang="en-US" sz="4800" b="1" i="0" u="none" strike="noStrike" kern="1200" cap="small" spc="0" normalizeH="0" baseline="0" noProof="0" dirty="0">
              <a:ln>
                <a:noFill/>
              </a:ln>
              <a:solidFill>
                <a:schemeClr val="tx2"/>
              </a:solidFill>
              <a:effectLst>
                <a:reflection blurRad="12700" stA="34000" endA="740" endPos="53000" dir="5400000" sy="-100000" algn="bl" rotWithShape="0"/>
              </a:effectLst>
              <a:uLnTx/>
              <a:uFillTx/>
              <a:latin typeface="+mj-lt"/>
              <a:ea typeface="+mj-ea"/>
              <a:cs typeface="+mj-cs"/>
            </a:endParaRPr>
          </a:p>
        </p:txBody>
      </p:sp>
      <p:sp>
        <p:nvSpPr>
          <p:cNvPr id="5" name="TextBox 4"/>
          <p:cNvSpPr txBox="1"/>
          <p:nvPr/>
        </p:nvSpPr>
        <p:spPr>
          <a:xfrm>
            <a:off x="7696200" y="6463647"/>
            <a:ext cx="1342034" cy="369332"/>
          </a:xfrm>
          <a:prstGeom prst="rect">
            <a:avLst/>
          </a:prstGeom>
          <a:noFill/>
        </p:spPr>
        <p:txBody>
          <a:bodyPr wrap="none" rtlCol="0">
            <a:spAutoFit/>
          </a:bodyPr>
          <a:lstStyle/>
          <a:p>
            <a:r>
              <a:rPr lang="en-US" dirty="0" smtClean="0"/>
              <a:t>Slide 1 of 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13340"/>
    </mc:Choice>
    <mc:Fallback xmlns="">
      <p:transition spd="slow" advTm="1334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4800" b="1" dirty="0" smtClean="0"/>
              <a:t>Biology Units</a:t>
            </a:r>
            <a:endParaRPr lang="en-US" sz="4800" b="1" dirty="0"/>
          </a:p>
        </p:txBody>
      </p:sp>
      <p:sp>
        <p:nvSpPr>
          <p:cNvPr id="5" name="Content Placeholder 4"/>
          <p:cNvSpPr>
            <a:spLocks noGrp="1"/>
          </p:cNvSpPr>
          <p:nvPr>
            <p:ph sz="half" idx="1"/>
          </p:nvPr>
        </p:nvSpPr>
        <p:spPr>
          <a:xfrm>
            <a:off x="228600" y="1846701"/>
            <a:ext cx="4336256" cy="4782699"/>
          </a:xfrm>
        </p:spPr>
        <p:txBody>
          <a:bodyPr>
            <a:normAutofit fontScale="92500" lnSpcReduction="10000"/>
          </a:bodyPr>
          <a:lstStyle/>
          <a:p>
            <a:r>
              <a:rPr lang="en-US" sz="3500" b="1" dirty="0" smtClean="0"/>
              <a:t>Quarter 1</a:t>
            </a:r>
          </a:p>
          <a:p>
            <a:pPr lvl="1"/>
            <a:r>
              <a:rPr lang="en-US" sz="3200" b="1" dirty="0" smtClean="0"/>
              <a:t>Foundations of Bio &amp; Biochemistry</a:t>
            </a:r>
          </a:p>
          <a:p>
            <a:pPr lvl="1"/>
            <a:r>
              <a:rPr lang="en-US" sz="3200" b="1" dirty="0" smtClean="0"/>
              <a:t>Cells &amp; Transport</a:t>
            </a:r>
          </a:p>
          <a:p>
            <a:pPr lvl="1"/>
            <a:r>
              <a:rPr lang="en-US" sz="3200" b="1" dirty="0" smtClean="0"/>
              <a:t>Photosynthesis &amp; Cellular Respiration</a:t>
            </a:r>
          </a:p>
          <a:p>
            <a:pPr lvl="1"/>
            <a:r>
              <a:rPr lang="en-US" sz="3200" b="1" dirty="0" smtClean="0"/>
              <a:t>DNA, Protein Synthesis, Cell Cycle</a:t>
            </a:r>
            <a:endParaRPr lang="en-US" sz="3200" dirty="0" smtClean="0"/>
          </a:p>
          <a:p>
            <a:endParaRPr lang="en-US" dirty="0"/>
          </a:p>
        </p:txBody>
      </p:sp>
      <p:sp>
        <p:nvSpPr>
          <p:cNvPr id="6" name="Content Placeholder 5"/>
          <p:cNvSpPr>
            <a:spLocks noGrp="1"/>
          </p:cNvSpPr>
          <p:nvPr>
            <p:ph sz="half" idx="2"/>
          </p:nvPr>
        </p:nvSpPr>
        <p:spPr>
          <a:xfrm>
            <a:off x="4724400" y="1846701"/>
            <a:ext cx="4267200" cy="4249299"/>
          </a:xfrm>
        </p:spPr>
        <p:txBody>
          <a:bodyPr>
            <a:normAutofit fontScale="92500" lnSpcReduction="10000"/>
          </a:bodyPr>
          <a:lstStyle/>
          <a:p>
            <a:r>
              <a:rPr lang="en-US" sz="3500" b="1" dirty="0" smtClean="0"/>
              <a:t>Quarter 2</a:t>
            </a:r>
          </a:p>
          <a:p>
            <a:pPr lvl="1"/>
            <a:r>
              <a:rPr lang="en-US" sz="3200" b="1" dirty="0" smtClean="0"/>
              <a:t>DNA Technology</a:t>
            </a:r>
          </a:p>
          <a:p>
            <a:pPr lvl="1"/>
            <a:r>
              <a:rPr lang="en-US" sz="3200" b="1" dirty="0" smtClean="0"/>
              <a:t>Genetics</a:t>
            </a:r>
          </a:p>
          <a:p>
            <a:pPr lvl="1"/>
            <a:r>
              <a:rPr lang="en-US" sz="3200" b="1" dirty="0" smtClean="0"/>
              <a:t>Evolution, Taxonomy, Immunity</a:t>
            </a:r>
          </a:p>
          <a:p>
            <a:pPr lvl="1"/>
            <a:r>
              <a:rPr lang="en-US" sz="3200" b="1" dirty="0" smtClean="0"/>
              <a:t>Survey of Kingdoms</a:t>
            </a:r>
          </a:p>
          <a:p>
            <a:pPr lvl="1"/>
            <a:r>
              <a:rPr lang="en-US" sz="3200" b="1" dirty="0" smtClean="0"/>
              <a:t>Ecology</a:t>
            </a:r>
            <a:endParaRPr lang="en-US" sz="3200" dirty="0"/>
          </a:p>
        </p:txBody>
      </p:sp>
      <p:sp>
        <p:nvSpPr>
          <p:cNvPr id="7" name="TextBox 6"/>
          <p:cNvSpPr txBox="1"/>
          <p:nvPr/>
        </p:nvSpPr>
        <p:spPr>
          <a:xfrm>
            <a:off x="7696200" y="6463647"/>
            <a:ext cx="1342034" cy="369332"/>
          </a:xfrm>
          <a:prstGeom prst="rect">
            <a:avLst/>
          </a:prstGeom>
          <a:noFill/>
        </p:spPr>
        <p:txBody>
          <a:bodyPr wrap="none" rtlCol="0">
            <a:spAutoFit/>
          </a:bodyPr>
          <a:lstStyle/>
          <a:p>
            <a:r>
              <a:rPr lang="en-US" dirty="0" smtClean="0"/>
              <a:t>Slide 2 of 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14770"/>
    </mc:Choice>
    <mc:Fallback xmlns="">
      <p:transition spd="slow" advTm="1477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315200" cy="914400"/>
          </a:xfrm>
        </p:spPr>
        <p:txBody>
          <a:bodyPr/>
          <a:lstStyle/>
          <a:p>
            <a:r>
              <a:rPr lang="en-US" sz="4800" b="1" dirty="0" smtClean="0"/>
              <a:t>Grading Policies</a:t>
            </a:r>
            <a:endParaRPr lang="en-US" sz="4800" b="1" dirty="0"/>
          </a:p>
        </p:txBody>
      </p:sp>
      <p:sp>
        <p:nvSpPr>
          <p:cNvPr id="3" name="Content Placeholder 2"/>
          <p:cNvSpPr>
            <a:spLocks noGrp="1"/>
          </p:cNvSpPr>
          <p:nvPr>
            <p:ph sz="half" idx="1"/>
          </p:nvPr>
        </p:nvSpPr>
        <p:spPr>
          <a:xfrm>
            <a:off x="533400" y="1371600"/>
            <a:ext cx="5791200" cy="5486400"/>
          </a:xfrm>
        </p:spPr>
        <p:txBody>
          <a:bodyPr>
            <a:normAutofit/>
          </a:bodyPr>
          <a:lstStyle/>
          <a:p>
            <a:r>
              <a:rPr lang="en-US" sz="2400" b="1" dirty="0" smtClean="0">
                <a:ln>
                  <a:solidFill>
                    <a:srgbClr val="000000"/>
                  </a:solidFill>
                </a:ln>
                <a:solidFill>
                  <a:srgbClr val="000000"/>
                </a:solidFill>
              </a:rPr>
              <a:t>Homework/Classwork</a:t>
            </a:r>
          </a:p>
          <a:p>
            <a:pPr lvl="1"/>
            <a:r>
              <a:rPr lang="en-US" sz="2400" dirty="0" smtClean="0">
                <a:ln>
                  <a:solidFill>
                    <a:srgbClr val="000000"/>
                  </a:solidFill>
                </a:ln>
                <a:solidFill>
                  <a:srgbClr val="000000"/>
                </a:solidFill>
              </a:rPr>
              <a:t>Graded on (4, 3, 2, 1 scale)</a:t>
            </a:r>
          </a:p>
          <a:p>
            <a:pPr lvl="3"/>
            <a:r>
              <a:rPr lang="en-US" sz="2400" dirty="0" smtClean="0">
                <a:ln>
                  <a:solidFill>
                    <a:srgbClr val="000000"/>
                  </a:solidFill>
                </a:ln>
                <a:solidFill>
                  <a:srgbClr val="000000"/>
                </a:solidFill>
              </a:rPr>
              <a:t>Accuracy or  Completion</a:t>
            </a:r>
          </a:p>
          <a:p>
            <a:pPr marL="685800" lvl="3" indent="0">
              <a:buNone/>
            </a:pPr>
            <a:endParaRPr lang="en-US" sz="1000" dirty="0" smtClean="0">
              <a:ln>
                <a:solidFill>
                  <a:srgbClr val="000000"/>
                </a:solidFill>
              </a:ln>
              <a:solidFill>
                <a:srgbClr val="000000"/>
              </a:solidFill>
            </a:endParaRPr>
          </a:p>
          <a:p>
            <a:r>
              <a:rPr lang="en-US" sz="2400" b="1" dirty="0" smtClean="0">
                <a:ln>
                  <a:solidFill>
                    <a:srgbClr val="000000"/>
                  </a:solidFill>
                </a:ln>
                <a:solidFill>
                  <a:srgbClr val="000000"/>
                </a:solidFill>
              </a:rPr>
              <a:t>Labs</a:t>
            </a:r>
          </a:p>
          <a:p>
            <a:pPr lvl="1"/>
            <a:r>
              <a:rPr lang="en-US" dirty="0" smtClean="0">
                <a:ln>
                  <a:solidFill>
                    <a:srgbClr val="000000"/>
                  </a:solidFill>
                </a:ln>
                <a:solidFill>
                  <a:srgbClr val="000000"/>
                </a:solidFill>
              </a:rPr>
              <a:t>Group and Individual</a:t>
            </a:r>
          </a:p>
          <a:p>
            <a:r>
              <a:rPr lang="en-US" sz="2400" b="1" dirty="0" smtClean="0">
                <a:ln>
                  <a:solidFill>
                    <a:srgbClr val="000000"/>
                  </a:solidFill>
                </a:ln>
                <a:solidFill>
                  <a:srgbClr val="000000"/>
                </a:solidFill>
              </a:rPr>
              <a:t>Student Engagement</a:t>
            </a:r>
            <a:endParaRPr lang="en-US" dirty="0" smtClean="0">
              <a:ln>
                <a:solidFill>
                  <a:srgbClr val="000000"/>
                </a:solidFill>
              </a:ln>
              <a:solidFill>
                <a:srgbClr val="000000"/>
              </a:solidFill>
            </a:endParaRPr>
          </a:p>
          <a:p>
            <a:pPr lvl="1"/>
            <a:r>
              <a:rPr lang="en-US" dirty="0">
                <a:ln>
                  <a:solidFill>
                    <a:srgbClr val="000000"/>
                  </a:solidFill>
                </a:ln>
                <a:solidFill>
                  <a:srgbClr val="000000"/>
                </a:solidFill>
              </a:rPr>
              <a:t>Graded on (4, 3, 2, 1 scale)</a:t>
            </a:r>
          </a:p>
          <a:p>
            <a:pPr lvl="1"/>
            <a:r>
              <a:rPr lang="en-US" dirty="0" smtClean="0">
                <a:ln>
                  <a:solidFill>
                    <a:srgbClr val="000000"/>
                  </a:solidFill>
                </a:ln>
                <a:solidFill>
                  <a:srgbClr val="000000"/>
                </a:solidFill>
              </a:rPr>
              <a:t>SMART Lunch Attendance</a:t>
            </a:r>
          </a:p>
          <a:p>
            <a:pPr lvl="1"/>
            <a:endParaRPr lang="en-US" dirty="0">
              <a:ln>
                <a:solidFill>
                  <a:srgbClr val="000000"/>
                </a:solidFill>
              </a:ln>
              <a:solidFill>
                <a:srgbClr val="000000"/>
              </a:solidFill>
            </a:endParaRPr>
          </a:p>
          <a:p>
            <a:pPr lvl="1"/>
            <a:endParaRPr lang="en-US" dirty="0" smtClean="0">
              <a:ln>
                <a:solidFill>
                  <a:srgbClr val="000000"/>
                </a:solidFill>
              </a:ln>
              <a:solidFill>
                <a:srgbClr val="000000"/>
              </a:solidFill>
            </a:endParaRPr>
          </a:p>
          <a:p>
            <a:r>
              <a:rPr lang="en-US" sz="2400" b="1" dirty="0" smtClean="0">
                <a:ln>
                  <a:solidFill>
                    <a:srgbClr val="000000"/>
                  </a:solidFill>
                </a:ln>
                <a:solidFill>
                  <a:srgbClr val="000000"/>
                </a:solidFill>
              </a:rPr>
              <a:t>Tests/Quizzes</a:t>
            </a:r>
          </a:p>
        </p:txBody>
      </p:sp>
      <p:sp>
        <p:nvSpPr>
          <p:cNvPr id="4" name="Content Placeholder 3"/>
          <p:cNvSpPr>
            <a:spLocks noGrp="1"/>
          </p:cNvSpPr>
          <p:nvPr>
            <p:ph sz="half" idx="2"/>
          </p:nvPr>
        </p:nvSpPr>
        <p:spPr>
          <a:xfrm>
            <a:off x="5181600" y="1445087"/>
            <a:ext cx="1676400" cy="5412913"/>
          </a:xfrm>
        </p:spPr>
        <p:txBody>
          <a:bodyPr>
            <a:noAutofit/>
          </a:bodyPr>
          <a:lstStyle/>
          <a:p>
            <a:r>
              <a:rPr lang="en-US" sz="2400" b="1" dirty="0" smtClean="0"/>
              <a:t>15 %	</a:t>
            </a:r>
          </a:p>
          <a:p>
            <a:pPr lvl="2">
              <a:buNone/>
            </a:pPr>
            <a:endParaRPr lang="en-US" sz="2400" b="1" dirty="0" smtClean="0"/>
          </a:p>
          <a:p>
            <a:pPr lvl="2">
              <a:buNone/>
            </a:pPr>
            <a:endParaRPr lang="en-US" sz="1200" b="1" dirty="0" smtClean="0"/>
          </a:p>
          <a:p>
            <a:r>
              <a:rPr lang="en-US" sz="2400" b="1" dirty="0" smtClean="0"/>
              <a:t>20 </a:t>
            </a:r>
            <a:r>
              <a:rPr lang="en-US" sz="2400" b="1" dirty="0"/>
              <a:t>%</a:t>
            </a:r>
            <a:r>
              <a:rPr lang="en-US" sz="2400" b="1" dirty="0" smtClean="0"/>
              <a:t>	</a:t>
            </a:r>
          </a:p>
          <a:p>
            <a:r>
              <a:rPr lang="en-US" sz="2400" b="1" dirty="0" smtClean="0"/>
              <a:t>5 %		</a:t>
            </a:r>
            <a:endParaRPr lang="en-US" sz="2400" b="1" dirty="0"/>
          </a:p>
          <a:p>
            <a:pPr marL="228600" lvl="1" indent="0">
              <a:buNone/>
            </a:pPr>
            <a:endParaRPr lang="en-US" sz="2400" b="1" dirty="0" smtClean="0"/>
          </a:p>
          <a:p>
            <a:pPr marL="228600" lvl="1" indent="0">
              <a:buNone/>
            </a:pPr>
            <a:endParaRPr lang="en-US" sz="2400" b="1" dirty="0" smtClean="0"/>
          </a:p>
          <a:p>
            <a:pPr lvl="1"/>
            <a:endParaRPr lang="en-US" sz="1200" b="1" dirty="0" smtClean="0"/>
          </a:p>
          <a:p>
            <a:r>
              <a:rPr lang="en-US" sz="2400" b="1" dirty="0" smtClean="0"/>
              <a:t>60 %	</a:t>
            </a:r>
            <a:endParaRPr lang="en-US" sz="2400" b="1" dirty="0"/>
          </a:p>
        </p:txBody>
      </p:sp>
      <p:sp>
        <p:nvSpPr>
          <p:cNvPr id="5" name="Title 1"/>
          <p:cNvSpPr txBox="1">
            <a:spLocks/>
          </p:cNvSpPr>
          <p:nvPr/>
        </p:nvSpPr>
        <p:spPr>
          <a:xfrm>
            <a:off x="4572000" y="457200"/>
            <a:ext cx="1981200" cy="457200"/>
          </a:xfrm>
          <a:prstGeom prst="rect">
            <a:avLst/>
          </a:prstGeom>
        </p:spPr>
        <p:txBody>
          <a:bodyPr vert="horz" anchor="t">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100" normalizeH="0" baseline="0" noProof="0" dirty="0" smtClean="0">
                <a:ln>
                  <a:noFill/>
                </a:ln>
                <a:solidFill>
                  <a:schemeClr val="tx2">
                    <a:satMod val="200000"/>
                  </a:schemeClr>
                </a:solidFill>
                <a:effectLst/>
                <a:uLnTx/>
                <a:uFillTx/>
                <a:latin typeface="+mj-lt"/>
                <a:ea typeface="+mj-ea"/>
                <a:cs typeface="+mj-cs"/>
              </a:rPr>
              <a:t>  </a:t>
            </a:r>
            <a:endParaRPr kumimoji="0" lang="en-US" sz="2400" b="1" i="0" u="none" strike="noStrike" kern="1200" cap="none" spc="-100" normalizeH="0" baseline="0" noProof="0" dirty="0">
              <a:ln>
                <a:solidFill>
                  <a:srgbClr val="000000"/>
                </a:solidFill>
              </a:ln>
              <a:solidFill>
                <a:srgbClr val="000000"/>
              </a:solidFill>
              <a:effectLst/>
              <a:uLnTx/>
              <a:uFillTx/>
              <a:latin typeface="+mj-lt"/>
              <a:ea typeface="+mj-ea"/>
              <a:cs typeface="+mj-cs"/>
            </a:endParaRPr>
          </a:p>
        </p:txBody>
      </p:sp>
      <p:sp>
        <p:nvSpPr>
          <p:cNvPr id="6" name="Content Placeholder 3"/>
          <p:cNvSpPr txBox="1">
            <a:spLocks/>
          </p:cNvSpPr>
          <p:nvPr/>
        </p:nvSpPr>
        <p:spPr>
          <a:xfrm>
            <a:off x="6781800" y="1445087"/>
            <a:ext cx="1676400" cy="5412913"/>
          </a:xfrm>
          <a:prstGeom prst="rect">
            <a:avLst/>
          </a:prstGeom>
        </p:spPr>
        <p:txBody>
          <a:bodyPr vert="horz" lIns="91440" tIns="45720" rIns="91440" bIns="45720" rtlCol="0">
            <a:noAutofit/>
          </a:bodyPr>
          <a:lstStyle>
            <a:lvl1pPr marL="228600" indent="-228600" algn="l" defTabSz="914400" rtl="0" eaLnBrk="1" latinLnBrk="0" hangingPunct="1">
              <a:spcBef>
                <a:spcPts val="20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a:solidFill>
                  <a:schemeClr val="tx1">
                    <a:lumMod val="65000"/>
                    <a:lumOff val="35000"/>
                  </a:schemeClr>
                </a:solidFill>
                <a:latin typeface="+mn-lt"/>
                <a:ea typeface="+mn-ea"/>
                <a:cs typeface="+mn-cs"/>
              </a:defRPr>
            </a:lvl9pPr>
          </a:lstStyle>
          <a:p>
            <a:r>
              <a:rPr lang="en-US" sz="2400" b="1" dirty="0" smtClean="0"/>
              <a:t>20 %	</a:t>
            </a:r>
          </a:p>
          <a:p>
            <a:pPr lvl="2">
              <a:buFont typeface="Wingdings" pitchFamily="2" charset="2"/>
              <a:buNone/>
            </a:pPr>
            <a:endParaRPr lang="en-US" sz="2400" b="1" dirty="0" smtClean="0"/>
          </a:p>
          <a:p>
            <a:pPr lvl="2">
              <a:buFont typeface="Wingdings" pitchFamily="2" charset="2"/>
              <a:buNone/>
            </a:pPr>
            <a:endParaRPr lang="en-US" sz="1200" b="1" dirty="0" smtClean="0"/>
          </a:p>
          <a:p>
            <a:r>
              <a:rPr lang="en-US" sz="2400" b="1" dirty="0" smtClean="0"/>
              <a:t>20 %	</a:t>
            </a:r>
          </a:p>
          <a:p>
            <a:r>
              <a:rPr lang="en-US" sz="2400" b="1" dirty="0" smtClean="0"/>
              <a:t>10 %		</a:t>
            </a:r>
          </a:p>
          <a:p>
            <a:pPr marL="228600" lvl="1" indent="0">
              <a:buFont typeface="Wingdings" pitchFamily="2" charset="2"/>
              <a:buNone/>
            </a:pPr>
            <a:endParaRPr lang="en-US" sz="2400" b="1" dirty="0" smtClean="0"/>
          </a:p>
          <a:p>
            <a:pPr lvl="1"/>
            <a:endParaRPr lang="en-US" b="1" dirty="0" smtClean="0"/>
          </a:p>
          <a:p>
            <a:r>
              <a:rPr lang="en-US" sz="2400" b="1" dirty="0"/>
              <a:t>5</a:t>
            </a:r>
            <a:r>
              <a:rPr lang="en-US" sz="2400" b="1" dirty="0" smtClean="0"/>
              <a:t>0 %	</a:t>
            </a:r>
            <a:endParaRPr lang="en-US" sz="2400" b="1" dirty="0"/>
          </a:p>
        </p:txBody>
      </p:sp>
      <p:sp>
        <p:nvSpPr>
          <p:cNvPr id="7" name="TextBox 6"/>
          <p:cNvSpPr txBox="1"/>
          <p:nvPr/>
        </p:nvSpPr>
        <p:spPr>
          <a:xfrm>
            <a:off x="5181600" y="928255"/>
            <a:ext cx="990977" cy="369332"/>
          </a:xfrm>
          <a:prstGeom prst="rect">
            <a:avLst/>
          </a:prstGeom>
          <a:noFill/>
        </p:spPr>
        <p:txBody>
          <a:bodyPr wrap="none" rtlCol="0">
            <a:spAutoFit/>
          </a:bodyPr>
          <a:lstStyle/>
          <a:p>
            <a:r>
              <a:rPr lang="en-US" b="1" u="sng" dirty="0" smtClean="0"/>
              <a:t>Honors</a:t>
            </a:r>
            <a:endParaRPr lang="en-US" b="1" u="sng" dirty="0"/>
          </a:p>
        </p:txBody>
      </p:sp>
      <p:sp>
        <p:nvSpPr>
          <p:cNvPr id="8" name="TextBox 7"/>
          <p:cNvSpPr txBox="1"/>
          <p:nvPr/>
        </p:nvSpPr>
        <p:spPr>
          <a:xfrm>
            <a:off x="6670931" y="914400"/>
            <a:ext cx="1329210" cy="369332"/>
          </a:xfrm>
          <a:prstGeom prst="rect">
            <a:avLst/>
          </a:prstGeom>
          <a:noFill/>
        </p:spPr>
        <p:txBody>
          <a:bodyPr wrap="none" rtlCol="0">
            <a:spAutoFit/>
          </a:bodyPr>
          <a:lstStyle/>
          <a:p>
            <a:r>
              <a:rPr lang="en-US" b="1" u="sng" dirty="0" smtClean="0"/>
              <a:t>Academic</a:t>
            </a:r>
            <a:endParaRPr lang="en-US" b="1" u="sng" dirty="0"/>
          </a:p>
        </p:txBody>
      </p:sp>
      <p:sp>
        <p:nvSpPr>
          <p:cNvPr id="9" name="TextBox 8"/>
          <p:cNvSpPr txBox="1"/>
          <p:nvPr/>
        </p:nvSpPr>
        <p:spPr>
          <a:xfrm>
            <a:off x="7696200" y="6463647"/>
            <a:ext cx="1342034" cy="369332"/>
          </a:xfrm>
          <a:prstGeom prst="rect">
            <a:avLst/>
          </a:prstGeom>
          <a:noFill/>
        </p:spPr>
        <p:txBody>
          <a:bodyPr wrap="none" rtlCol="0">
            <a:spAutoFit/>
          </a:bodyPr>
          <a:lstStyle/>
          <a:p>
            <a:r>
              <a:rPr lang="en-US" dirty="0" smtClean="0"/>
              <a:t>Slide 3 of 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20621"/>
    </mc:Choice>
    <mc:Fallback xmlns="">
      <p:transition spd="slow" advTm="2062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686800" cy="914400"/>
          </a:xfrm>
        </p:spPr>
        <p:txBody>
          <a:bodyPr/>
          <a:lstStyle/>
          <a:p>
            <a:pPr algn="ctr"/>
            <a:r>
              <a:rPr lang="en-US" b="1" dirty="0" smtClean="0"/>
              <a:t>How can I help my son/daughter?</a:t>
            </a:r>
            <a:endParaRPr lang="en-US" b="1" dirty="0"/>
          </a:p>
        </p:txBody>
      </p:sp>
      <p:sp>
        <p:nvSpPr>
          <p:cNvPr id="3" name="Content Placeholder 2"/>
          <p:cNvSpPr>
            <a:spLocks noGrp="1"/>
          </p:cNvSpPr>
          <p:nvPr>
            <p:ph sz="half" idx="1"/>
          </p:nvPr>
        </p:nvSpPr>
        <p:spPr>
          <a:xfrm>
            <a:off x="914400" y="1066800"/>
            <a:ext cx="7219278" cy="5715000"/>
          </a:xfrm>
        </p:spPr>
        <p:txBody>
          <a:bodyPr>
            <a:normAutofit fontScale="70000" lnSpcReduction="20000"/>
          </a:bodyPr>
          <a:lstStyle/>
          <a:p>
            <a:r>
              <a:rPr lang="en-US" sz="3300" b="1" dirty="0" smtClean="0"/>
              <a:t>Ask about homework</a:t>
            </a:r>
          </a:p>
          <a:p>
            <a:pPr lvl="1"/>
            <a:r>
              <a:rPr lang="en-US" sz="3300" dirty="0" smtClean="0"/>
              <a:t>Will have MOST nights</a:t>
            </a:r>
          </a:p>
          <a:p>
            <a:pPr lvl="2"/>
            <a:r>
              <a:rPr lang="en-US" sz="3300" dirty="0" smtClean="0"/>
              <a:t>Expect 30 minutes – classwork &amp; vocabulary</a:t>
            </a:r>
          </a:p>
          <a:p>
            <a:r>
              <a:rPr lang="en-US" sz="3300" b="1" dirty="0" smtClean="0"/>
              <a:t>Ask about SMART lunch</a:t>
            </a:r>
          </a:p>
          <a:p>
            <a:pPr lvl="1"/>
            <a:r>
              <a:rPr lang="en-US" sz="3300" dirty="0" smtClean="0"/>
              <a:t>Monday (B), Wednesday (A)</a:t>
            </a:r>
          </a:p>
          <a:p>
            <a:pPr lvl="1"/>
            <a:r>
              <a:rPr lang="en-US" sz="3300" dirty="0" smtClean="0"/>
              <a:t>4 per class, per quarter</a:t>
            </a:r>
          </a:p>
          <a:p>
            <a:r>
              <a:rPr lang="en-US" sz="3300" b="1" dirty="0" smtClean="0"/>
              <a:t>Remind about time frame for tests/quizzes</a:t>
            </a:r>
          </a:p>
          <a:p>
            <a:pPr lvl="1"/>
            <a:r>
              <a:rPr lang="en-US" sz="3300" dirty="0" smtClean="0"/>
              <a:t>Tests arrive faster than they think; remind to review EVERYDAY!!</a:t>
            </a:r>
          </a:p>
          <a:p>
            <a:pPr lvl="1"/>
            <a:r>
              <a:rPr lang="en-US" sz="3300" dirty="0" smtClean="0"/>
              <a:t>See website for dates</a:t>
            </a:r>
          </a:p>
          <a:p>
            <a:r>
              <a:rPr lang="en-US" sz="3300" b="1" dirty="0" smtClean="0"/>
              <a:t>Remind them to stay organized</a:t>
            </a:r>
          </a:p>
          <a:p>
            <a:pPr lvl="1"/>
            <a:r>
              <a:rPr lang="en-US" sz="3300" dirty="0" smtClean="0"/>
              <a:t>Keep an organized 3-ring binder – dividers</a:t>
            </a:r>
          </a:p>
          <a:p>
            <a:r>
              <a:rPr lang="en-US" sz="3300" b="1" dirty="0" smtClean="0"/>
              <a:t>I’m here for you and your child!</a:t>
            </a:r>
          </a:p>
          <a:p>
            <a:pPr lvl="1"/>
            <a:r>
              <a:rPr lang="en-US" sz="3300" dirty="0" smtClean="0"/>
              <a:t>Available by e-mail or phone</a:t>
            </a:r>
            <a:endParaRPr lang="en-US" sz="3300" dirty="0"/>
          </a:p>
        </p:txBody>
      </p:sp>
      <p:sp>
        <p:nvSpPr>
          <p:cNvPr id="4" name="TextBox 3"/>
          <p:cNvSpPr txBox="1"/>
          <p:nvPr/>
        </p:nvSpPr>
        <p:spPr>
          <a:xfrm>
            <a:off x="7696200" y="6463647"/>
            <a:ext cx="1342034" cy="369332"/>
          </a:xfrm>
          <a:prstGeom prst="rect">
            <a:avLst/>
          </a:prstGeom>
          <a:noFill/>
        </p:spPr>
        <p:txBody>
          <a:bodyPr wrap="none" rtlCol="0">
            <a:spAutoFit/>
          </a:bodyPr>
          <a:lstStyle/>
          <a:p>
            <a:r>
              <a:rPr lang="en-US" dirty="0" smtClean="0"/>
              <a:t>Slide 4 of 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27655"/>
    </mc:Choice>
    <mc:Fallback xmlns="">
      <p:transition spd="slow" advTm="27655"/>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06" y="533400"/>
            <a:ext cx="7556313" cy="1116106"/>
          </a:xfrm>
        </p:spPr>
        <p:txBody>
          <a:bodyPr/>
          <a:lstStyle/>
          <a:p>
            <a:r>
              <a:rPr lang="en-US" b="1" dirty="0" smtClean="0"/>
              <a:t>Class Website</a:t>
            </a:r>
            <a:br>
              <a:rPr lang="en-US" b="1" dirty="0" smtClean="0"/>
            </a:br>
            <a:r>
              <a:rPr lang="en-US" b="1" dirty="0"/>
              <a:t>	</a:t>
            </a:r>
          </a:p>
        </p:txBody>
      </p:sp>
      <p:sp>
        <p:nvSpPr>
          <p:cNvPr id="3" name="Content Placeholder 2"/>
          <p:cNvSpPr>
            <a:spLocks noGrp="1"/>
          </p:cNvSpPr>
          <p:nvPr>
            <p:ph sz="half" idx="1"/>
          </p:nvPr>
        </p:nvSpPr>
        <p:spPr>
          <a:xfrm>
            <a:off x="909446" y="3267928"/>
            <a:ext cx="7563914" cy="2370872"/>
          </a:xfrm>
        </p:spPr>
        <p:txBody>
          <a:bodyPr/>
          <a:lstStyle/>
          <a:p>
            <a:r>
              <a:rPr lang="en-US" sz="3200" b="1" dirty="0" smtClean="0"/>
              <a:t>Mrs. </a:t>
            </a:r>
            <a:r>
              <a:rPr lang="en-US" sz="3200" b="1" dirty="0" err="1" smtClean="0"/>
              <a:t>Zalewski’s</a:t>
            </a:r>
            <a:r>
              <a:rPr lang="en-US" sz="3200" b="1" dirty="0" smtClean="0"/>
              <a:t> Website</a:t>
            </a:r>
          </a:p>
          <a:p>
            <a:r>
              <a:rPr lang="en-US" sz="2800" dirty="0" smtClean="0">
                <a:hlinkClick r:id="rId2"/>
              </a:rPr>
              <a:t>www.zalewskipchs.weebly.com</a:t>
            </a:r>
            <a:r>
              <a:rPr lang="en-US" dirty="0" smtClean="0"/>
              <a:t> 	</a:t>
            </a:r>
            <a:endParaRPr lang="en-US" dirty="0"/>
          </a:p>
        </p:txBody>
      </p:sp>
      <p:sp>
        <p:nvSpPr>
          <p:cNvPr id="5" name="TextBox 4"/>
          <p:cNvSpPr txBox="1"/>
          <p:nvPr/>
        </p:nvSpPr>
        <p:spPr>
          <a:xfrm>
            <a:off x="909446" y="1245113"/>
            <a:ext cx="6720719" cy="1785104"/>
          </a:xfrm>
          <a:prstGeom prst="rect">
            <a:avLst/>
          </a:prstGeom>
          <a:noFill/>
        </p:spPr>
        <p:txBody>
          <a:bodyPr wrap="square" rtlCol="0">
            <a:spAutoFit/>
          </a:bodyPr>
          <a:lstStyle/>
          <a:p>
            <a:r>
              <a:rPr lang="en-US" sz="2200" dirty="0" smtClean="0"/>
              <a:t>Add the website to your </a:t>
            </a:r>
            <a:r>
              <a:rPr lang="en-US" sz="2200" b="1" dirty="0" smtClean="0"/>
              <a:t>FAVORITES</a:t>
            </a:r>
            <a:r>
              <a:rPr lang="en-US" sz="2200" dirty="0" smtClean="0"/>
              <a:t>, it will be used frequently throughout the semester. On the website you will have access to class notes, activities and assignments as well as reminders and the calendar with projected test dates.</a:t>
            </a:r>
            <a:endParaRPr lang="en-US" sz="2200" dirty="0"/>
          </a:p>
        </p:txBody>
      </p:sp>
      <p:sp>
        <p:nvSpPr>
          <p:cNvPr id="6" name="Rectangle 5"/>
          <p:cNvSpPr/>
          <p:nvPr/>
        </p:nvSpPr>
        <p:spPr>
          <a:xfrm>
            <a:off x="481360" y="5638800"/>
            <a:ext cx="8181279" cy="369332"/>
          </a:xfrm>
          <a:prstGeom prst="rect">
            <a:avLst/>
          </a:prstGeom>
        </p:spPr>
        <p:txBody>
          <a:bodyPr wrap="none">
            <a:spAutoFit/>
          </a:bodyPr>
          <a:lstStyle/>
          <a:p>
            <a:r>
              <a:rPr lang="en-US" dirty="0" smtClean="0"/>
              <a:t>**Presentation will be on the class website if you would like to view again**</a:t>
            </a:r>
            <a:endParaRPr lang="en-US" dirty="0"/>
          </a:p>
        </p:txBody>
      </p:sp>
      <p:sp>
        <p:nvSpPr>
          <p:cNvPr id="7" name="TextBox 6"/>
          <p:cNvSpPr txBox="1"/>
          <p:nvPr/>
        </p:nvSpPr>
        <p:spPr>
          <a:xfrm>
            <a:off x="7696200" y="6463647"/>
            <a:ext cx="1342034" cy="369332"/>
          </a:xfrm>
          <a:prstGeom prst="rect">
            <a:avLst/>
          </a:prstGeom>
          <a:noFill/>
        </p:spPr>
        <p:txBody>
          <a:bodyPr wrap="none" rtlCol="0">
            <a:spAutoFit/>
          </a:bodyPr>
          <a:lstStyle/>
          <a:p>
            <a:r>
              <a:rPr lang="en-US" smtClean="0"/>
              <a:t>Slide 5 </a:t>
            </a:r>
            <a:r>
              <a:rPr lang="en-US" dirty="0" smtClean="0"/>
              <a:t>of 5</a:t>
            </a:r>
            <a:endParaRPr lang="en-US" dirty="0"/>
          </a:p>
        </p:txBody>
      </p:sp>
    </p:spTree>
    <p:extLst>
      <p:ext uri="{BB962C8B-B14F-4D97-AF65-F5344CB8AC3E}">
        <p14:creationId xmlns:p14="http://schemas.microsoft.com/office/powerpoint/2010/main" val="2715188740"/>
      </p:ext>
    </p:extLst>
  </p:cSld>
  <p:clrMapOvr>
    <a:masterClrMapping/>
  </p:clrMapOvr>
  <mc:AlternateContent xmlns:mc="http://schemas.openxmlformats.org/markup-compatibility/2006" xmlns:p14="http://schemas.microsoft.com/office/powerpoint/2010/main">
    <mc:Choice Requires="p14">
      <p:transition spd="slow" p14:dur="2000" advTm="41346"/>
    </mc:Choice>
    <mc:Fallback xmlns="">
      <p:transition spd="slow" advTm="41346"/>
    </mc:Fallback>
  </mc:AlternateContent>
  <p:timing>
    <p:tnLst>
      <p:par>
        <p:cTn id="1" dur="indefinite" restart="never" nodeType="tmRoot"/>
      </p:par>
    </p:tnLst>
  </p:timing>
</p:sld>
</file>

<file path=ppt/theme/theme1.xml><?xml version="1.0" encoding="utf-8"?>
<a:theme xmlns:a="http://schemas.openxmlformats.org/drawingml/2006/main" name="Advantag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876</TotalTime>
  <Words>264</Words>
  <Application>Microsoft Office PowerPoint</Application>
  <PresentationFormat>On-screen Show (4:3)</PresentationFormat>
  <Paragraphs>74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Rockwell</vt:lpstr>
      <vt:lpstr>Wingdings</vt:lpstr>
      <vt:lpstr>Advantage</vt:lpstr>
      <vt:lpstr>PowerPoint Presentation</vt:lpstr>
      <vt:lpstr>Biology Units</vt:lpstr>
      <vt:lpstr>Grading Policies</vt:lpstr>
      <vt:lpstr>How can I help my son/daughter?</vt:lpstr>
      <vt:lpstr>Class Website  </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Room 2618 – Honors Chemistry</dc:title>
  <dc:creator>Wake County Public Schools</dc:creator>
  <cp:lastModifiedBy>Emily Zalewski</cp:lastModifiedBy>
  <cp:revision>66</cp:revision>
  <dcterms:created xsi:type="dcterms:W3CDTF">2011-09-13T19:20:46Z</dcterms:created>
  <dcterms:modified xsi:type="dcterms:W3CDTF">2018-08-22T19:08:05Z</dcterms:modified>
</cp:coreProperties>
</file>